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4"/>
  </p:notesMasterIdLst>
  <p:handoutMasterIdLst>
    <p:handoutMasterId r:id="rId15"/>
  </p:handoutMasterIdLst>
  <p:sldIdLst>
    <p:sldId id="264" r:id="rId5"/>
    <p:sldId id="266" r:id="rId6"/>
    <p:sldId id="265" r:id="rId7"/>
    <p:sldId id="257" r:id="rId8"/>
    <p:sldId id="267" r:id="rId9"/>
    <p:sldId id="262" r:id="rId10"/>
    <p:sldId id="268" r:id="rId11"/>
    <p:sldId id="263" r:id="rId12"/>
    <p:sldId id="260" r:id="rId1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MOTOR DE BASE DE DATOS.</a:t>
          </a:r>
          <a:endParaRPr lang="es-ES" noProof="0" dirty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0" dirty="0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FRAMEWORK.</a:t>
          </a:r>
          <a:endParaRPr lang="es-ES" noProof="0" dirty="0"/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0" dirty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USO DE REPOSITORIO.</a:t>
          </a:r>
          <a:endParaRPr lang="es-ES" noProof="0" dirty="0"/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0" dirty="0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COMPORTAMIENTO.</a:t>
          </a:r>
          <a:endParaRPr lang="es-ES" noProof="0" dirty="0"/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s-ES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s-ES" noProof="0" dirty="0"/>
        </a:p>
      </dgm:t>
    </dgm:pt>
    <dgm:pt modelId="{976BF50D-F5E6-40D6-82DC-DC65E5497A74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DOCUMENTACIÓN </a:t>
          </a:r>
          <a:r>
            <a:rPr lang="es-ES" noProof="0" dirty="0" err="1" smtClean="0"/>
            <a:t>APIs</a:t>
          </a:r>
          <a:r>
            <a:rPr lang="es-ES" noProof="0" dirty="0" smtClean="0"/>
            <a:t>.</a:t>
          </a:r>
          <a:endParaRPr lang="es-ES" noProof="0" dirty="0"/>
        </a:p>
      </dgm:t>
    </dgm:pt>
    <dgm:pt modelId="{51DB7C30-B038-4FCE-813B-283F3594134F}" type="parTrans" cxnId="{250650D0-25EB-4C11-A6B5-D7A49067E727}">
      <dgm:prSet/>
      <dgm:spPr/>
      <dgm:t>
        <a:bodyPr/>
        <a:lstStyle/>
        <a:p>
          <a:endParaRPr lang="es-ES"/>
        </a:p>
      </dgm:t>
    </dgm:pt>
    <dgm:pt modelId="{A5E255FB-EC3C-47CE-A37A-6264E33BE112}" type="sibTrans" cxnId="{250650D0-25EB-4C11-A6B5-D7A49067E727}">
      <dgm:prSet/>
      <dgm:spPr/>
      <dgm:t>
        <a:bodyPr/>
        <a:lstStyle/>
        <a:p>
          <a:endParaRPr lang="es-E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5" custLinFactNeighborX="0" custLinFactNeighborY="3491"/>
      <dgm:spPr/>
    </dgm:pt>
    <dgm:pt modelId="{25B2245B-A34B-48ED-A134-55D6D3C49DD6}" type="pres">
      <dgm:prSet presAssocID="{AAC263CB-8256-4B03-92FE-1622698FB3E9}" presName="iconRect" presStyleLbl="node1" presStyleIdx="0" presStyleCnt="5" custScaleX="150412" custScaleY="14742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5"/>
      <dgm:spPr/>
      <dgm:t>
        <a:bodyPr/>
        <a:lstStyle/>
        <a:p>
          <a:endParaRPr lang="es-ES"/>
        </a:p>
      </dgm:t>
    </dgm:pt>
    <dgm:pt modelId="{5088C622-3FFB-47D9-A26D-06054D22A5A7}" type="pres">
      <dgm:prSet presAssocID="{4E8D2E69-0173-4BD3-B96A-7A9C5DD12B47}" presName="iconRect" presStyleLbl="node1" presStyleIdx="1" presStyleCnt="5" custScaleX="140279" custScaleY="12864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5"/>
      <dgm:spPr/>
      <dgm:t>
        <a:bodyPr/>
        <a:lstStyle/>
        <a:p>
          <a:endParaRPr lang="es-ES"/>
        </a:p>
      </dgm:t>
    </dgm:pt>
    <dgm:pt modelId="{5EA392A0-C484-48E8-81EA-8479B0B6C090}" type="pres">
      <dgm:prSet presAssocID="{93A6A030-ABAB-4EFA-B539-0FDB3E07C1EF}" presName="iconRect" presStyleLbl="node1" presStyleIdx="2" presStyleCnt="5" custScaleX="151222" custScaleY="138229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5"/>
      <dgm:spPr/>
    </dgm:pt>
    <dgm:pt modelId="{9821C656-EFEF-430D-BD29-9D4BB92DACB1}" type="pres">
      <dgm:prSet presAssocID="{76D56F19-2708-49DB-8F92-D8AC45F23A9A}" presName="iconRect" presStyleLbl="node1" presStyleIdx="3" presStyleCnt="5" custScaleX="140279" custScaleY="13019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C4BE6770-61CE-460D-9280-754F871115B7}" type="pres">
      <dgm:prSet presAssocID="{EC8965A1-F755-4945-8AAC-DCF1F68F011E}" presName="sibTrans" presStyleCnt="0"/>
      <dgm:spPr/>
    </dgm:pt>
    <dgm:pt modelId="{065BB187-5D9A-49E5-BFD8-BE1AC77D61D5}" type="pres">
      <dgm:prSet presAssocID="{976BF50D-F5E6-40D6-82DC-DC65E5497A74}" presName="compNode" presStyleCnt="0"/>
      <dgm:spPr/>
    </dgm:pt>
    <dgm:pt modelId="{2C2CF289-998D-4861-AB72-29864E1AE9B7}" type="pres">
      <dgm:prSet presAssocID="{976BF50D-F5E6-40D6-82DC-DC65E5497A74}" presName="bgRect" presStyleLbl="bgShp" presStyleIdx="4" presStyleCnt="5"/>
      <dgm:spPr/>
    </dgm:pt>
    <dgm:pt modelId="{388E0D8E-F299-44A5-A156-D92F8A0AD173}" type="pres">
      <dgm:prSet presAssocID="{976BF50D-F5E6-40D6-82DC-DC65E5497A74}" presName="iconRect" presStyleLbl="node1" presStyleIdx="4" presStyleCnt="5" custScaleX="140279" custScaleY="14499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E51757D-578E-408E-961C-1C81A63FED0D}" type="pres">
      <dgm:prSet presAssocID="{976BF50D-F5E6-40D6-82DC-DC65E5497A74}" presName="spaceRect" presStyleCnt="0"/>
      <dgm:spPr/>
    </dgm:pt>
    <dgm:pt modelId="{73B4A9AE-FCB8-4B4C-B3BD-C5468B5EAAEF}" type="pres">
      <dgm:prSet presAssocID="{976BF50D-F5E6-40D6-82DC-DC65E5497A74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64BB20DA-B802-4A0E-A9C7-987F622E9A9C}" type="presOf" srcId="{976BF50D-F5E6-40D6-82DC-DC65E5497A74}" destId="{73B4A9AE-FCB8-4B4C-B3BD-C5468B5EAAEF}" srcOrd="0" destOrd="0" presId="urn:microsoft.com/office/officeart/2018/2/layout/IconVerticalSolidList"/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250650D0-25EB-4C11-A6B5-D7A49067E727}" srcId="{D4503D04-C97E-4622-AE07-D0307CB3B4CA}" destId="{976BF50D-F5E6-40D6-82DC-DC65E5497A74}" srcOrd="4" destOrd="0" parTransId="{51DB7C30-B038-4FCE-813B-283F3594134F}" sibTransId="{A5E255FB-EC3C-47CE-A37A-6264E33BE112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  <dgm:cxn modelId="{17BBAD64-F0D7-41C2-9FFF-8378236752BF}" type="presParOf" srcId="{39166502-40B2-441C-8391-3FB2E3F462D9}" destId="{C4BE6770-61CE-460D-9280-754F871115B7}" srcOrd="7" destOrd="0" presId="urn:microsoft.com/office/officeart/2018/2/layout/IconVerticalSolidList"/>
    <dgm:cxn modelId="{D230E0FF-BA8E-41D5-9465-2834AB0B1FF1}" type="presParOf" srcId="{39166502-40B2-441C-8391-3FB2E3F462D9}" destId="{065BB187-5D9A-49E5-BFD8-BE1AC77D61D5}" srcOrd="8" destOrd="0" presId="urn:microsoft.com/office/officeart/2018/2/layout/IconVerticalSolidList"/>
    <dgm:cxn modelId="{355D17FC-3A6D-4AEA-8BB6-2297B5F7A527}" type="presParOf" srcId="{065BB187-5D9A-49E5-BFD8-BE1AC77D61D5}" destId="{2C2CF289-998D-4861-AB72-29864E1AE9B7}" srcOrd="0" destOrd="0" presId="urn:microsoft.com/office/officeart/2018/2/layout/IconVerticalSolidList"/>
    <dgm:cxn modelId="{B10D8ACB-9498-4210-9BEC-5842F78F1062}" type="presParOf" srcId="{065BB187-5D9A-49E5-BFD8-BE1AC77D61D5}" destId="{388E0D8E-F299-44A5-A156-D92F8A0AD173}" srcOrd="1" destOrd="0" presId="urn:microsoft.com/office/officeart/2018/2/layout/IconVerticalSolidList"/>
    <dgm:cxn modelId="{A6171F70-B287-499D-898E-FDA83FD936F2}" type="presParOf" srcId="{065BB187-5D9A-49E5-BFD8-BE1AC77D61D5}" destId="{EE51757D-578E-408E-961C-1C81A63FED0D}" srcOrd="2" destOrd="0" presId="urn:microsoft.com/office/officeart/2018/2/layout/IconVerticalSolidList"/>
    <dgm:cxn modelId="{11BD9F91-5842-4032-83B3-5B907D375561}" type="presParOf" srcId="{065BB187-5D9A-49E5-BFD8-BE1AC77D61D5}" destId="{73B4A9AE-FCB8-4B4C-B3BD-C5468B5EAAEF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Creación de modelos (Categoría, Producto, Usuario, Venta, Detalle de venta y Promoción).</a:t>
          </a:r>
          <a:endParaRPr lang="es-ES" noProof="0" dirty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0" dirty="0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El </a:t>
          </a:r>
          <a:r>
            <a:rPr lang="es-ES" noProof="0" dirty="0" err="1" smtClean="0"/>
            <a:t>framework</a:t>
          </a:r>
          <a:r>
            <a:rPr lang="es-ES" noProof="0" dirty="0" smtClean="0"/>
            <a:t> sólo es implementado para el </a:t>
          </a:r>
          <a:r>
            <a:rPr lang="es-ES" noProof="0" dirty="0" err="1" smtClean="0"/>
            <a:t>BackEnd</a:t>
          </a:r>
          <a:r>
            <a:rPr lang="es-ES" noProof="0" dirty="0" smtClean="0"/>
            <a:t>.</a:t>
          </a:r>
          <a:endParaRPr lang="es-ES" noProof="0" dirty="0"/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0" dirty="0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Se utiliza un repositorio en la cual fue compartido y trabajado como equipo (Reportes del equipo con </a:t>
          </a:r>
          <a:r>
            <a:rPr lang="es-ES" noProof="0" dirty="0" err="1" smtClean="0"/>
            <a:t>commits</a:t>
          </a:r>
          <a:r>
            <a:rPr lang="es-ES" noProof="0" dirty="0" smtClean="0"/>
            <a:t>, </a:t>
          </a:r>
          <a:r>
            <a:rPr lang="es-ES" noProof="0" dirty="0" err="1" smtClean="0"/>
            <a:t>pull</a:t>
          </a:r>
          <a:r>
            <a:rPr lang="es-ES" noProof="0" dirty="0" smtClean="0"/>
            <a:t> y </a:t>
          </a:r>
          <a:r>
            <a:rPr lang="es-ES" noProof="0" dirty="0" err="1" smtClean="0"/>
            <a:t>push</a:t>
          </a:r>
          <a:r>
            <a:rPr lang="es-ES" noProof="0" dirty="0" smtClean="0"/>
            <a:t>).</a:t>
          </a:r>
          <a:endParaRPr lang="es-ES" noProof="0" dirty="0"/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0" dirty="0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Implementación y llamados de los modelos serializados para ejecutar los comportamientos de los </a:t>
          </a:r>
          <a:r>
            <a:rPr lang="es-ES" noProof="0" dirty="0" err="1" smtClean="0"/>
            <a:t>htmls</a:t>
          </a:r>
          <a:r>
            <a:rPr lang="es-ES" noProof="0" dirty="0" smtClean="0"/>
            <a:t>.</a:t>
          </a:r>
          <a:endParaRPr lang="es-ES" noProof="0" dirty="0"/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s-ES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s-ES" noProof="0" dirty="0"/>
        </a:p>
      </dgm:t>
    </dgm:pt>
    <dgm:pt modelId="{976BF50D-F5E6-40D6-82DC-DC65E5497A74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 dirty="0" smtClean="0"/>
            <a:t>Se realizaron pruebas documentadas de las </a:t>
          </a:r>
          <a:r>
            <a:rPr lang="es-ES" noProof="0" dirty="0" err="1" smtClean="0"/>
            <a:t>apis</a:t>
          </a:r>
          <a:r>
            <a:rPr lang="es-ES" noProof="0" dirty="0" smtClean="0"/>
            <a:t> de cada unos de los modelos trabajados.</a:t>
          </a:r>
          <a:endParaRPr lang="es-ES" noProof="0" dirty="0"/>
        </a:p>
      </dgm:t>
    </dgm:pt>
    <dgm:pt modelId="{51DB7C30-B038-4FCE-813B-283F3594134F}" type="parTrans" cxnId="{250650D0-25EB-4C11-A6B5-D7A49067E727}">
      <dgm:prSet/>
      <dgm:spPr/>
      <dgm:t>
        <a:bodyPr/>
        <a:lstStyle/>
        <a:p>
          <a:endParaRPr lang="es-ES"/>
        </a:p>
      </dgm:t>
    </dgm:pt>
    <dgm:pt modelId="{A5E255FB-EC3C-47CE-A37A-6264E33BE112}" type="sibTrans" cxnId="{250650D0-25EB-4C11-A6B5-D7A49067E727}">
      <dgm:prSet/>
      <dgm:spPr/>
      <dgm:t>
        <a:bodyPr/>
        <a:lstStyle/>
        <a:p>
          <a:endParaRPr lang="es-ES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5" custAng="0" custLinFactX="27640" custLinFactNeighborX="100000" custLinFactNeighborY="156"/>
      <dgm:spPr/>
    </dgm:pt>
    <dgm:pt modelId="{25B2245B-A34B-48ED-A134-55D6D3C49DD6}" type="pres">
      <dgm:prSet presAssocID="{AAC263CB-8256-4B03-92FE-1622698FB3E9}" presName="iconRect" presStyleLbl="node1" presStyleIdx="0" presStyleCnt="5" custScaleX="150412" custScaleY="14742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ES"/>
        </a:p>
      </dgm:t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5"/>
      <dgm:spPr/>
      <dgm:t>
        <a:bodyPr/>
        <a:lstStyle/>
        <a:p>
          <a:endParaRPr lang="es-ES"/>
        </a:p>
      </dgm:t>
    </dgm:pt>
    <dgm:pt modelId="{5088C622-3FFB-47D9-A26D-06054D22A5A7}" type="pres">
      <dgm:prSet presAssocID="{4E8D2E69-0173-4BD3-B96A-7A9C5DD12B47}" presName="iconRect" presStyleLbl="node1" presStyleIdx="1" presStyleCnt="5" custScaleX="140279" custScaleY="12864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5"/>
      <dgm:spPr/>
      <dgm:t>
        <a:bodyPr/>
        <a:lstStyle/>
        <a:p>
          <a:endParaRPr lang="es-ES"/>
        </a:p>
      </dgm:t>
    </dgm:pt>
    <dgm:pt modelId="{5EA392A0-C484-48E8-81EA-8479B0B6C090}" type="pres">
      <dgm:prSet presAssocID="{93A6A030-ABAB-4EFA-B539-0FDB3E07C1EF}" presName="iconRect" presStyleLbl="node1" presStyleIdx="2" presStyleCnt="5" custScaleX="151222" custScaleY="138229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5"/>
      <dgm:spPr/>
    </dgm:pt>
    <dgm:pt modelId="{9821C656-EFEF-430D-BD29-9D4BB92DACB1}" type="pres">
      <dgm:prSet presAssocID="{76D56F19-2708-49DB-8F92-D8AC45F23A9A}" presName="iconRect" presStyleLbl="node1" presStyleIdx="3" presStyleCnt="5" custScaleX="140279" custScaleY="13019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s-ES"/>
        </a:p>
      </dgm:t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C4BE6770-61CE-460D-9280-754F871115B7}" type="pres">
      <dgm:prSet presAssocID="{EC8965A1-F755-4945-8AAC-DCF1F68F011E}" presName="sibTrans" presStyleCnt="0"/>
      <dgm:spPr/>
    </dgm:pt>
    <dgm:pt modelId="{065BB187-5D9A-49E5-BFD8-BE1AC77D61D5}" type="pres">
      <dgm:prSet presAssocID="{976BF50D-F5E6-40D6-82DC-DC65E5497A74}" presName="compNode" presStyleCnt="0"/>
      <dgm:spPr/>
    </dgm:pt>
    <dgm:pt modelId="{2C2CF289-998D-4861-AB72-29864E1AE9B7}" type="pres">
      <dgm:prSet presAssocID="{976BF50D-F5E6-40D6-82DC-DC65E5497A74}" presName="bgRect" presStyleLbl="bgShp" presStyleIdx="4" presStyleCnt="5"/>
      <dgm:spPr/>
    </dgm:pt>
    <dgm:pt modelId="{388E0D8E-F299-44A5-A156-D92F8A0AD173}" type="pres">
      <dgm:prSet presAssocID="{976BF50D-F5E6-40D6-82DC-DC65E5497A74}" presName="iconRect" presStyleLbl="node1" presStyleIdx="4" presStyleCnt="5" custScaleX="140279" custScaleY="14499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EE51757D-578E-408E-961C-1C81A63FED0D}" type="pres">
      <dgm:prSet presAssocID="{976BF50D-F5E6-40D6-82DC-DC65E5497A74}" presName="spaceRect" presStyleCnt="0"/>
      <dgm:spPr/>
    </dgm:pt>
    <dgm:pt modelId="{73B4A9AE-FCB8-4B4C-B3BD-C5468B5EAAEF}" type="pres">
      <dgm:prSet presAssocID="{976BF50D-F5E6-40D6-82DC-DC65E5497A74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64BB20DA-B802-4A0E-A9C7-987F622E9A9C}" type="presOf" srcId="{976BF50D-F5E6-40D6-82DC-DC65E5497A74}" destId="{73B4A9AE-FCB8-4B4C-B3BD-C5468B5EAAEF}" srcOrd="0" destOrd="0" presId="urn:microsoft.com/office/officeart/2018/2/layout/IconVerticalSolidList"/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250650D0-25EB-4C11-A6B5-D7A49067E727}" srcId="{D4503D04-C97E-4622-AE07-D0307CB3B4CA}" destId="{976BF50D-F5E6-40D6-82DC-DC65E5497A74}" srcOrd="4" destOrd="0" parTransId="{51DB7C30-B038-4FCE-813B-283F3594134F}" sibTransId="{A5E255FB-EC3C-47CE-A37A-6264E33BE112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  <dgm:cxn modelId="{17BBAD64-F0D7-41C2-9FFF-8378236752BF}" type="presParOf" srcId="{39166502-40B2-441C-8391-3FB2E3F462D9}" destId="{C4BE6770-61CE-460D-9280-754F871115B7}" srcOrd="7" destOrd="0" presId="urn:microsoft.com/office/officeart/2018/2/layout/IconVerticalSolidList"/>
    <dgm:cxn modelId="{D230E0FF-BA8E-41D5-9465-2834AB0B1FF1}" type="presParOf" srcId="{39166502-40B2-441C-8391-3FB2E3F462D9}" destId="{065BB187-5D9A-49E5-BFD8-BE1AC77D61D5}" srcOrd="8" destOrd="0" presId="urn:microsoft.com/office/officeart/2018/2/layout/IconVerticalSolidList"/>
    <dgm:cxn modelId="{355D17FC-3A6D-4AEA-8BB6-2297B5F7A527}" type="presParOf" srcId="{065BB187-5D9A-49E5-BFD8-BE1AC77D61D5}" destId="{2C2CF289-998D-4861-AB72-29864E1AE9B7}" srcOrd="0" destOrd="0" presId="urn:microsoft.com/office/officeart/2018/2/layout/IconVerticalSolidList"/>
    <dgm:cxn modelId="{B10D8ACB-9498-4210-9BEC-5842F78F1062}" type="presParOf" srcId="{065BB187-5D9A-49E5-BFD8-BE1AC77D61D5}" destId="{388E0D8E-F299-44A5-A156-D92F8A0AD173}" srcOrd="1" destOrd="0" presId="urn:microsoft.com/office/officeart/2018/2/layout/IconVerticalSolidList"/>
    <dgm:cxn modelId="{A6171F70-B287-499D-898E-FDA83FD936F2}" type="presParOf" srcId="{065BB187-5D9A-49E5-BFD8-BE1AC77D61D5}" destId="{EE51757D-578E-408E-961C-1C81A63FED0D}" srcOrd="2" destOrd="0" presId="urn:microsoft.com/office/officeart/2018/2/layout/IconVerticalSolidList"/>
    <dgm:cxn modelId="{11BD9F91-5842-4032-83B3-5B907D375561}" type="presParOf" srcId="{065BB187-5D9A-49E5-BFD8-BE1AC77D61D5}" destId="{73B4A9AE-FCB8-4B4C-B3BD-C5468B5EAAEF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31342"/>
          <a:ext cx="6448879" cy="791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29681" y="78574"/>
          <a:ext cx="654685" cy="64166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914049" y="3715"/>
          <a:ext cx="5534829" cy="791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5" tIns="83755" rIns="83755" bIns="83755" numCol="1" spcCol="1270" rtlCol="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noProof="0" dirty="0" smtClean="0"/>
            <a:t>MOTOR DE BASE DE DATOS.</a:t>
          </a:r>
          <a:endParaRPr lang="es-ES" sz="1900" kern="1200" noProof="0" dirty="0"/>
        </a:p>
      </dsp:txBody>
      <dsp:txXfrm>
        <a:off x="914049" y="3715"/>
        <a:ext cx="5534829" cy="791384"/>
      </dsp:txXfrm>
    </dsp:sp>
    <dsp:sp modelId="{8AC75408-A83A-4B24-A30F-7377A08565C6}">
      <dsp:nvSpPr>
        <dsp:cNvPr id="0" name=""/>
        <dsp:cNvSpPr/>
      </dsp:nvSpPr>
      <dsp:spPr>
        <a:xfrm>
          <a:off x="0" y="992946"/>
          <a:ext cx="6448879" cy="791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151734" y="1108662"/>
          <a:ext cx="610580" cy="55995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914049" y="992946"/>
          <a:ext cx="5534829" cy="791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5" tIns="83755" rIns="83755" bIns="83755" numCol="1" spcCol="1270" rtlCol="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noProof="0" dirty="0" smtClean="0"/>
            <a:t>FRAMEWORK.</a:t>
          </a:r>
          <a:endParaRPr lang="es-ES" sz="1900" kern="1200" noProof="0" dirty="0"/>
        </a:p>
      </dsp:txBody>
      <dsp:txXfrm>
        <a:off x="914049" y="992946"/>
        <a:ext cx="5534829" cy="791384"/>
      </dsp:txXfrm>
    </dsp:sp>
    <dsp:sp modelId="{C01A6FD6-644F-4A38-8AAF-FA2CD15EFB95}">
      <dsp:nvSpPr>
        <dsp:cNvPr id="0" name=""/>
        <dsp:cNvSpPr/>
      </dsp:nvSpPr>
      <dsp:spPr>
        <a:xfrm>
          <a:off x="0" y="1982176"/>
          <a:ext cx="6448879" cy="791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127918" y="2077040"/>
          <a:ext cx="658211" cy="601657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914049" y="1982176"/>
          <a:ext cx="5534829" cy="791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5" tIns="83755" rIns="83755" bIns="83755" numCol="1" spcCol="1270" rtlCol="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noProof="0" dirty="0" smtClean="0"/>
            <a:t>USO DE REPOSITORIO.</a:t>
          </a:r>
          <a:endParaRPr lang="es-ES" sz="1900" kern="1200" noProof="0" dirty="0"/>
        </a:p>
      </dsp:txBody>
      <dsp:txXfrm>
        <a:off x="914049" y="1982176"/>
        <a:ext cx="5534829" cy="791384"/>
      </dsp:txXfrm>
    </dsp:sp>
    <dsp:sp modelId="{6DC3A653-9B12-4739-B88C-98A411249860}">
      <dsp:nvSpPr>
        <dsp:cNvPr id="0" name=""/>
        <dsp:cNvSpPr/>
      </dsp:nvSpPr>
      <dsp:spPr>
        <a:xfrm>
          <a:off x="0" y="2971407"/>
          <a:ext cx="6448879" cy="791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151734" y="3083755"/>
          <a:ext cx="610580" cy="566688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914049" y="2971407"/>
          <a:ext cx="5534829" cy="791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5" tIns="83755" rIns="83755" bIns="83755" numCol="1" spcCol="1270" rtlCol="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noProof="0" dirty="0" smtClean="0"/>
            <a:t>COMPORTAMIENTO.</a:t>
          </a:r>
          <a:endParaRPr lang="es-ES" sz="1900" kern="1200" noProof="0" dirty="0"/>
        </a:p>
      </dsp:txBody>
      <dsp:txXfrm>
        <a:off x="914049" y="2971407"/>
        <a:ext cx="5534829" cy="791384"/>
      </dsp:txXfrm>
    </dsp:sp>
    <dsp:sp modelId="{2C2CF289-998D-4861-AB72-29864E1AE9B7}">
      <dsp:nvSpPr>
        <dsp:cNvPr id="0" name=""/>
        <dsp:cNvSpPr/>
      </dsp:nvSpPr>
      <dsp:spPr>
        <a:xfrm>
          <a:off x="0" y="3960638"/>
          <a:ext cx="6448879" cy="791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8E0D8E-F299-44A5-A156-D92F8A0AD173}">
      <dsp:nvSpPr>
        <dsp:cNvPr id="0" name=""/>
        <dsp:cNvSpPr/>
      </dsp:nvSpPr>
      <dsp:spPr>
        <a:xfrm>
          <a:off x="151734" y="4040776"/>
          <a:ext cx="610580" cy="631107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4A9AE-FCB8-4B4C-B3BD-C5468B5EAAEF}">
      <dsp:nvSpPr>
        <dsp:cNvPr id="0" name=""/>
        <dsp:cNvSpPr/>
      </dsp:nvSpPr>
      <dsp:spPr>
        <a:xfrm>
          <a:off x="914049" y="3960638"/>
          <a:ext cx="5534829" cy="791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5" tIns="83755" rIns="83755" bIns="83755" numCol="1" spcCol="1270" rtlCol="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noProof="0" dirty="0" smtClean="0"/>
            <a:t>DOCUMENTACIÓN </a:t>
          </a:r>
          <a:r>
            <a:rPr lang="es-ES" sz="1900" kern="1200" noProof="0" dirty="0" err="1" smtClean="0"/>
            <a:t>APIs</a:t>
          </a:r>
          <a:r>
            <a:rPr lang="es-ES" sz="1900" kern="1200" noProof="0" dirty="0" smtClean="0"/>
            <a:t>.</a:t>
          </a:r>
          <a:endParaRPr lang="es-ES" sz="1900" kern="1200" noProof="0" dirty="0"/>
        </a:p>
      </dsp:txBody>
      <dsp:txXfrm>
        <a:off x="914049" y="3960638"/>
        <a:ext cx="5534829" cy="7913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4949"/>
          <a:ext cx="7392080" cy="791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129681" y="78574"/>
          <a:ext cx="654685" cy="64166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914049" y="3715"/>
          <a:ext cx="6478030" cy="791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5" tIns="83755" rIns="83755" bIns="83755" numCol="1" spcCol="1270" rtlCol="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noProof="0" dirty="0" smtClean="0"/>
            <a:t>Creación de modelos (Categoría, Producto, Usuario, Venta, Detalle de venta y Promoción).</a:t>
          </a:r>
          <a:endParaRPr lang="es-ES" sz="1900" kern="1200" noProof="0" dirty="0"/>
        </a:p>
      </dsp:txBody>
      <dsp:txXfrm>
        <a:off x="914049" y="3715"/>
        <a:ext cx="6478030" cy="791384"/>
      </dsp:txXfrm>
    </dsp:sp>
    <dsp:sp modelId="{8AC75408-A83A-4B24-A30F-7377A08565C6}">
      <dsp:nvSpPr>
        <dsp:cNvPr id="0" name=""/>
        <dsp:cNvSpPr/>
      </dsp:nvSpPr>
      <dsp:spPr>
        <a:xfrm>
          <a:off x="0" y="992946"/>
          <a:ext cx="7392080" cy="791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151734" y="1108662"/>
          <a:ext cx="610580" cy="55995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914049" y="992946"/>
          <a:ext cx="6478030" cy="791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5" tIns="83755" rIns="83755" bIns="83755" numCol="1" spcCol="1270" rtlCol="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noProof="0" dirty="0" smtClean="0"/>
            <a:t>El </a:t>
          </a:r>
          <a:r>
            <a:rPr lang="es-ES" sz="1900" kern="1200" noProof="0" dirty="0" err="1" smtClean="0"/>
            <a:t>framework</a:t>
          </a:r>
          <a:r>
            <a:rPr lang="es-ES" sz="1900" kern="1200" noProof="0" dirty="0" smtClean="0"/>
            <a:t> sólo es implementado para el </a:t>
          </a:r>
          <a:r>
            <a:rPr lang="es-ES" sz="1900" kern="1200" noProof="0" dirty="0" err="1" smtClean="0"/>
            <a:t>BackEnd</a:t>
          </a:r>
          <a:r>
            <a:rPr lang="es-ES" sz="1900" kern="1200" noProof="0" dirty="0" smtClean="0"/>
            <a:t>.</a:t>
          </a:r>
          <a:endParaRPr lang="es-ES" sz="1900" kern="1200" noProof="0" dirty="0"/>
        </a:p>
      </dsp:txBody>
      <dsp:txXfrm>
        <a:off x="914049" y="992946"/>
        <a:ext cx="6478030" cy="791384"/>
      </dsp:txXfrm>
    </dsp:sp>
    <dsp:sp modelId="{C01A6FD6-644F-4A38-8AAF-FA2CD15EFB95}">
      <dsp:nvSpPr>
        <dsp:cNvPr id="0" name=""/>
        <dsp:cNvSpPr/>
      </dsp:nvSpPr>
      <dsp:spPr>
        <a:xfrm>
          <a:off x="0" y="1982176"/>
          <a:ext cx="7392080" cy="791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127918" y="2077040"/>
          <a:ext cx="658211" cy="601657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914049" y="1982176"/>
          <a:ext cx="6478030" cy="791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5" tIns="83755" rIns="83755" bIns="83755" numCol="1" spcCol="1270" rtlCol="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noProof="0" dirty="0" smtClean="0"/>
            <a:t>Se utiliza un repositorio en la cual fue compartido y trabajado como equipo (Reportes del equipo con </a:t>
          </a:r>
          <a:r>
            <a:rPr lang="es-ES" sz="1900" kern="1200" noProof="0" dirty="0" err="1" smtClean="0"/>
            <a:t>commits</a:t>
          </a:r>
          <a:r>
            <a:rPr lang="es-ES" sz="1900" kern="1200" noProof="0" dirty="0" smtClean="0"/>
            <a:t>, </a:t>
          </a:r>
          <a:r>
            <a:rPr lang="es-ES" sz="1900" kern="1200" noProof="0" dirty="0" err="1" smtClean="0"/>
            <a:t>pull</a:t>
          </a:r>
          <a:r>
            <a:rPr lang="es-ES" sz="1900" kern="1200" noProof="0" dirty="0" smtClean="0"/>
            <a:t> y </a:t>
          </a:r>
          <a:r>
            <a:rPr lang="es-ES" sz="1900" kern="1200" noProof="0" dirty="0" err="1" smtClean="0"/>
            <a:t>push</a:t>
          </a:r>
          <a:r>
            <a:rPr lang="es-ES" sz="1900" kern="1200" noProof="0" dirty="0" smtClean="0"/>
            <a:t>).</a:t>
          </a:r>
          <a:endParaRPr lang="es-ES" sz="1900" kern="1200" noProof="0" dirty="0"/>
        </a:p>
      </dsp:txBody>
      <dsp:txXfrm>
        <a:off x="914049" y="1982176"/>
        <a:ext cx="6478030" cy="791384"/>
      </dsp:txXfrm>
    </dsp:sp>
    <dsp:sp modelId="{6DC3A653-9B12-4739-B88C-98A411249860}">
      <dsp:nvSpPr>
        <dsp:cNvPr id="0" name=""/>
        <dsp:cNvSpPr/>
      </dsp:nvSpPr>
      <dsp:spPr>
        <a:xfrm>
          <a:off x="0" y="2971407"/>
          <a:ext cx="7392080" cy="791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151734" y="3083755"/>
          <a:ext cx="610580" cy="566688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914049" y="2971407"/>
          <a:ext cx="6478030" cy="791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5" tIns="83755" rIns="83755" bIns="83755" numCol="1" spcCol="1270" rtlCol="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noProof="0" dirty="0" smtClean="0"/>
            <a:t>Implementación y llamados de los modelos serializados para ejecutar los comportamientos de los </a:t>
          </a:r>
          <a:r>
            <a:rPr lang="es-ES" sz="1900" kern="1200" noProof="0" dirty="0" err="1" smtClean="0"/>
            <a:t>htmls</a:t>
          </a:r>
          <a:r>
            <a:rPr lang="es-ES" sz="1900" kern="1200" noProof="0" dirty="0" smtClean="0"/>
            <a:t>.</a:t>
          </a:r>
          <a:endParaRPr lang="es-ES" sz="1900" kern="1200" noProof="0" dirty="0"/>
        </a:p>
      </dsp:txBody>
      <dsp:txXfrm>
        <a:off x="914049" y="2971407"/>
        <a:ext cx="6478030" cy="791384"/>
      </dsp:txXfrm>
    </dsp:sp>
    <dsp:sp modelId="{2C2CF289-998D-4861-AB72-29864E1AE9B7}">
      <dsp:nvSpPr>
        <dsp:cNvPr id="0" name=""/>
        <dsp:cNvSpPr/>
      </dsp:nvSpPr>
      <dsp:spPr>
        <a:xfrm>
          <a:off x="0" y="3960638"/>
          <a:ext cx="7392080" cy="791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8E0D8E-F299-44A5-A156-D92F8A0AD173}">
      <dsp:nvSpPr>
        <dsp:cNvPr id="0" name=""/>
        <dsp:cNvSpPr/>
      </dsp:nvSpPr>
      <dsp:spPr>
        <a:xfrm>
          <a:off x="151734" y="4040776"/>
          <a:ext cx="610580" cy="631107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4A9AE-FCB8-4B4C-B3BD-C5468B5EAAEF}">
      <dsp:nvSpPr>
        <dsp:cNvPr id="0" name=""/>
        <dsp:cNvSpPr/>
      </dsp:nvSpPr>
      <dsp:spPr>
        <a:xfrm>
          <a:off x="914049" y="3960638"/>
          <a:ext cx="6478030" cy="791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55" tIns="83755" rIns="83755" bIns="83755" numCol="1" spcCol="1270" rtlCol="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noProof="0" dirty="0" smtClean="0"/>
            <a:t>Se realizaron pruebas documentadas de las </a:t>
          </a:r>
          <a:r>
            <a:rPr lang="es-ES" sz="1900" kern="1200" noProof="0" dirty="0" err="1" smtClean="0"/>
            <a:t>apis</a:t>
          </a:r>
          <a:r>
            <a:rPr lang="es-ES" sz="1900" kern="1200" noProof="0" dirty="0" smtClean="0"/>
            <a:t> de cada unos de los modelos trabajados.</a:t>
          </a:r>
          <a:endParaRPr lang="es-ES" sz="1900" kern="1200" noProof="0" dirty="0"/>
        </a:p>
      </dsp:txBody>
      <dsp:txXfrm>
        <a:off x="914049" y="3960638"/>
        <a:ext cx="6478030" cy="791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0D97C3-FA47-480D-AC23-3F89CB745B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4B3946-8193-4668-AAC7-1DA2DBCF31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1FBF0-FEBD-403D-8F19-70C8EB31C2B5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5A99FF-8594-4BA7-9290-640B014533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3A11025-0042-4A72-845E-FFC8AE552B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E89F8-989F-48CC-B529-315A03AA0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230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F7103-2151-4285-B339-36A40B4D56DB}" type="datetimeFigureOut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3BD59-A12D-486A-A164-EB9BF88CEA5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1517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95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068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356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06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303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3BD59-A12D-486A-A164-EB9BF88CEA5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511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1816049-7C17-48F6-8AF0-9A9AC93B55AD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73262B-82DD-44DB-B1C8-6CC1CF1FA126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0707F-9DFD-4C9C-A424-6A42FC6C4B3A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51B754-AE68-45E8-9B9F-9FFBB3F4AC11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279899-C3AC-4014-BBBC-80405952BCF6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529EC8-E537-4019-A949-B42EBC846341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8DA5D1-1C37-45B5-A9D8-B0F2EA154F37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C2CEB6-4E8E-475B-ADF5-B8B9323A2A73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7C45C-18B8-4078-B5AF-ED98ADAE29A6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CC693E-0351-47C1-AC1F-C5332D3EB2C3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606772-8024-4AA2-95A0-6A030EC2AC6A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4F82F0-D9F6-424B-BF29-3ED7A8F635D6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48CB44-93F3-4821-84FF-FCF6A69C3249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DC142-BB57-41B0-833A-908A661AD8F7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61B5A5-CF3D-4937-8829-DF8245595A93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CA3781-42C4-4242-9436-6EA7158F204F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2097AD-558C-4F57-9882-4AC5111EF335}" type="datetime1">
              <a:rPr lang="es-ES" noProof="0" smtClean="0"/>
              <a:t>14/07/2022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D550C40-E7AB-4F36-80F9-67BD319483F5}" type="datetime1">
              <a:rPr lang="es-ES" noProof="0" smtClean="0"/>
              <a:t>14/07/2022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7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7.jp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960" cy="6858594"/>
          </a:xfrm>
          <a:prstGeom prst="rect">
            <a:avLst/>
          </a:prstGeom>
        </p:spPr>
      </p:pic>
      <p:sp>
        <p:nvSpPr>
          <p:cNvPr id="5" name="Redondear rectángulo de esquina diagonal 4"/>
          <p:cNvSpPr/>
          <p:nvPr/>
        </p:nvSpPr>
        <p:spPr>
          <a:xfrm>
            <a:off x="907366" y="172626"/>
            <a:ext cx="10114671" cy="6513341"/>
          </a:xfrm>
          <a:prstGeom prst="round2DiagRect">
            <a:avLst/>
          </a:prstGeom>
          <a:solidFill>
            <a:schemeClr val="dk1">
              <a:alpha val="46000"/>
            </a:schemeClr>
          </a:solidFill>
          <a:effectLst>
            <a:glow rad="241300">
              <a:schemeClr val="accent1">
                <a:alpha val="0"/>
              </a:schemeClr>
            </a:glow>
            <a:outerShdw blurRad="50800" dist="50800" dir="5400000" sx="101000" sy="101000" algn="ctr" rotWithShape="0">
              <a:srgbClr val="000000">
                <a:alpha val="93000"/>
              </a:srgbClr>
            </a:outerShdw>
            <a:reflection stA="0" endPos="6500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 txBox="1">
            <a:spLocks/>
          </p:cNvSpPr>
          <p:nvPr/>
        </p:nvSpPr>
        <p:spPr>
          <a:xfrm>
            <a:off x="1463040" y="796834"/>
            <a:ext cx="9144000" cy="189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smtClean="0"/>
              <a:t>EXAMEN TRANSVERSAL:</a:t>
            </a:r>
          </a:p>
          <a:p>
            <a:pPr algn="ctr"/>
            <a:endParaRPr lang="es-ES" dirty="0" smtClean="0"/>
          </a:p>
          <a:p>
            <a:pPr algn="ctr"/>
            <a:r>
              <a:rPr lang="es-ES" sz="2500" dirty="0" smtClean="0"/>
              <a:t>“Implementación del SISTEMA WEB </a:t>
            </a:r>
            <a:r>
              <a:rPr lang="es-ES" sz="2500" i="1" dirty="0" err="1" smtClean="0"/>
              <a:t>VIrtualMarket</a:t>
            </a:r>
            <a:r>
              <a:rPr lang="es-ES" sz="2500" dirty="0" smtClean="0"/>
              <a:t> requerido por el cliente </a:t>
            </a:r>
            <a:r>
              <a:rPr lang="es-ES" sz="2500" i="1" dirty="0" smtClean="0"/>
              <a:t>comunidad de vecinos”.</a:t>
            </a:r>
            <a:endParaRPr lang="es-ES" sz="2500" i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759883" y="2916570"/>
            <a:ext cx="240963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u="sng" dirty="0" smtClean="0"/>
              <a:t>Integrantes:</a:t>
            </a:r>
          </a:p>
          <a:p>
            <a:pPr algn="ctr"/>
            <a:r>
              <a:rPr lang="es-ES" dirty="0" smtClean="0"/>
              <a:t>Esteban Berríos Peña</a:t>
            </a:r>
          </a:p>
          <a:p>
            <a:pPr algn="ctr"/>
            <a:r>
              <a:rPr lang="es-ES" dirty="0" smtClean="0"/>
              <a:t>Vicente Espinosa García</a:t>
            </a:r>
          </a:p>
          <a:p>
            <a:pPr algn="ctr"/>
            <a:r>
              <a:rPr lang="es-ES" dirty="0" smtClean="0"/>
              <a:t>Cristóbal </a:t>
            </a:r>
            <a:r>
              <a:rPr lang="es-ES" dirty="0" err="1" smtClean="0"/>
              <a:t>Riffo</a:t>
            </a:r>
            <a:r>
              <a:rPr lang="es-ES" dirty="0" smtClean="0"/>
              <a:t> Araya</a:t>
            </a:r>
          </a:p>
          <a:p>
            <a:pPr algn="ctr"/>
            <a:r>
              <a:rPr lang="es-ES" dirty="0" smtClean="0"/>
              <a:t>Jorge Sandoval </a:t>
            </a:r>
            <a:r>
              <a:rPr lang="es-ES" dirty="0" err="1" smtClean="0"/>
              <a:t>Iturra</a:t>
            </a:r>
            <a:r>
              <a:rPr lang="es-ES" dirty="0" smtClean="0"/>
              <a:t>.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4060403" y="4835056"/>
            <a:ext cx="3808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u="sng" dirty="0" smtClean="0"/>
              <a:t>Profesor:</a:t>
            </a:r>
          </a:p>
          <a:p>
            <a:pPr algn="ctr"/>
            <a:r>
              <a:rPr lang="es-ES" dirty="0" smtClean="0"/>
              <a:t>Juan </a:t>
            </a:r>
            <a:r>
              <a:rPr lang="es-ES" dirty="0" err="1" smtClean="0"/>
              <a:t>Azócar</a:t>
            </a:r>
            <a:r>
              <a:rPr lang="es-ES" dirty="0" smtClean="0"/>
              <a:t> </a:t>
            </a:r>
            <a:r>
              <a:rPr lang="es-ES" dirty="0" err="1" smtClean="0"/>
              <a:t>Malverde</a:t>
            </a:r>
            <a:endParaRPr lang="es-ES" dirty="0" smtClean="0"/>
          </a:p>
          <a:p>
            <a:pPr algn="ctr"/>
            <a:r>
              <a:rPr lang="es-ES" dirty="0" smtClean="0"/>
              <a:t>Programación Web (PGY3121-002V).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227332" y="6115268"/>
            <a:ext cx="3474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u="sng" dirty="0" smtClean="0"/>
              <a:t>Santiago, 15 de julio del 2022.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6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323458"/>
            <a:ext cx="9905998" cy="984837"/>
          </a:xfrm>
        </p:spPr>
        <p:txBody>
          <a:bodyPr/>
          <a:lstStyle/>
          <a:p>
            <a:r>
              <a:rPr lang="es-ES" b="1" u="sng" dirty="0" smtClean="0"/>
              <a:t>Presentación del proyecto</a:t>
            </a:r>
            <a:endParaRPr lang="en-US" b="1" u="sng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1667026"/>
            <a:ext cx="3655671" cy="579121"/>
          </a:xfrm>
        </p:spPr>
        <p:txBody>
          <a:bodyPr/>
          <a:lstStyle/>
          <a:p>
            <a:pPr marL="0" indent="0">
              <a:buNone/>
            </a:pPr>
            <a:r>
              <a:rPr lang="es-ES" b="1" u="sng" dirty="0" smtClean="0"/>
              <a:t>Visión del proyecto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53" y="2308278"/>
            <a:ext cx="4201844" cy="3216629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5669280" y="2087879"/>
            <a:ext cx="3094892" cy="590843"/>
          </a:xfrm>
          <a:prstGeom prst="rightArrow">
            <a:avLst>
              <a:gd name="adj1" fmla="val 50000"/>
              <a:gd name="adj2" fmla="val 54762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scene3d>
            <a:camera prst="orthographicFront">
              <a:rot lat="0" lon="0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ACTORES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lecha derecha 6"/>
          <p:cNvSpPr/>
          <p:nvPr/>
        </p:nvSpPr>
        <p:spPr>
          <a:xfrm>
            <a:off x="5669281" y="3325749"/>
            <a:ext cx="2940148" cy="59084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NECESIDADES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5669280" y="4563619"/>
            <a:ext cx="3094892" cy="59084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</a:rPr>
              <a:t>VALOR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dondear rectángulo de esquina diagonal 9"/>
          <p:cNvSpPr/>
          <p:nvPr/>
        </p:nvSpPr>
        <p:spPr>
          <a:xfrm>
            <a:off x="8257736" y="1711918"/>
            <a:ext cx="3770142" cy="751921"/>
          </a:xfrm>
          <a:prstGeom prst="round2DiagRect">
            <a:avLst/>
          </a:prstGeom>
          <a:solidFill>
            <a:schemeClr val="dk1">
              <a:alpha val="28000"/>
            </a:schemeClr>
          </a:solidFill>
          <a:effectLst>
            <a:glow rad="241300">
              <a:schemeClr val="accent1">
                <a:alpha val="0"/>
              </a:schemeClr>
            </a:glow>
            <a:outerShdw blurRad="50800" dist="50800" dir="5400000" sx="101000" sy="101000" algn="ctr" rotWithShape="0">
              <a:srgbClr val="000000">
                <a:alpha val="84000"/>
              </a:srgbClr>
            </a:outerShdw>
            <a:reflection stA="0" endPos="6500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Comunidad de Vecinos.</a:t>
            </a:r>
            <a:endParaRPr lang="en-US" dirty="0"/>
          </a:p>
        </p:txBody>
      </p:sp>
      <p:sp>
        <p:nvSpPr>
          <p:cNvPr id="11" name="Redondear rectángulo de esquina diagonal 10"/>
          <p:cNvSpPr/>
          <p:nvPr/>
        </p:nvSpPr>
        <p:spPr>
          <a:xfrm>
            <a:off x="8257736" y="3110867"/>
            <a:ext cx="3770142" cy="940628"/>
          </a:xfrm>
          <a:prstGeom prst="round2DiagRect">
            <a:avLst/>
          </a:prstGeom>
          <a:solidFill>
            <a:schemeClr val="dk1">
              <a:alpha val="28000"/>
            </a:schemeClr>
          </a:solidFill>
          <a:effectLst>
            <a:glow rad="241300">
              <a:schemeClr val="accent1">
                <a:alpha val="0"/>
              </a:schemeClr>
            </a:glow>
            <a:outerShdw blurRad="50800" dist="50800" dir="5400000" sx="101000" sy="101000" algn="ctr" rotWithShape="0">
              <a:srgbClr val="000000">
                <a:alpha val="84000"/>
              </a:srgbClr>
            </a:outerShdw>
            <a:reflection stA="0" endPos="6500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Responder a la alta demanda</a:t>
            </a:r>
          </a:p>
          <a:p>
            <a:pPr algn="ctr"/>
            <a:r>
              <a:rPr lang="es-ES" dirty="0"/>
              <a:t>p</a:t>
            </a:r>
            <a:r>
              <a:rPr lang="es-ES" dirty="0" smtClean="0"/>
              <a:t>roductos de jardinería.</a:t>
            </a:r>
            <a:endParaRPr lang="en-US" dirty="0"/>
          </a:p>
        </p:txBody>
      </p:sp>
      <p:sp>
        <p:nvSpPr>
          <p:cNvPr id="12" name="Redondear rectángulo de esquina diagonal 11"/>
          <p:cNvSpPr/>
          <p:nvPr/>
        </p:nvSpPr>
        <p:spPr>
          <a:xfrm>
            <a:off x="8257736" y="4563619"/>
            <a:ext cx="3770142" cy="940628"/>
          </a:xfrm>
          <a:prstGeom prst="round2DiagRect">
            <a:avLst/>
          </a:prstGeom>
          <a:solidFill>
            <a:schemeClr val="dk1">
              <a:alpha val="28000"/>
            </a:schemeClr>
          </a:solidFill>
          <a:effectLst>
            <a:glow rad="241300">
              <a:schemeClr val="accent1">
                <a:alpha val="0"/>
              </a:schemeClr>
            </a:glow>
            <a:outerShdw blurRad="50800" dist="50800" dir="5400000" sx="101000" sy="101000" algn="ctr" rotWithShape="0">
              <a:srgbClr val="000000">
                <a:alpha val="84000"/>
              </a:srgbClr>
            </a:outerShdw>
            <a:reflection stA="0" endPos="6500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Expansión del negocio, abriendo nuevos escenarios.</a:t>
            </a:r>
          </a:p>
        </p:txBody>
      </p:sp>
    </p:spTree>
    <p:extLst>
      <p:ext uri="{BB962C8B-B14F-4D97-AF65-F5344CB8AC3E}">
        <p14:creationId xmlns:p14="http://schemas.microsoft.com/office/powerpoint/2010/main" val="3229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91" y="1343840"/>
            <a:ext cx="6428936" cy="5225773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87790" y="210916"/>
            <a:ext cx="9905998" cy="984837"/>
          </a:xfrm>
        </p:spPr>
        <p:txBody>
          <a:bodyPr/>
          <a:lstStyle/>
          <a:p>
            <a:r>
              <a:rPr lang="es-ES" b="1" u="sng" dirty="0" smtClean="0"/>
              <a:t>Solución propuesta</a:t>
            </a:r>
            <a:endParaRPr lang="en-US" b="1" u="sng" dirty="0"/>
          </a:p>
        </p:txBody>
      </p:sp>
      <p:sp>
        <p:nvSpPr>
          <p:cNvPr id="7" name="Redondear rectángulo de esquina diagonal 6"/>
          <p:cNvSpPr/>
          <p:nvPr/>
        </p:nvSpPr>
        <p:spPr>
          <a:xfrm>
            <a:off x="7751300" y="1997612"/>
            <a:ext cx="3770142" cy="3677542"/>
          </a:xfrm>
          <a:prstGeom prst="round2DiagRect">
            <a:avLst/>
          </a:prstGeom>
          <a:solidFill>
            <a:schemeClr val="dk1">
              <a:alpha val="28000"/>
            </a:schemeClr>
          </a:solidFill>
          <a:effectLst>
            <a:glow rad="241300">
              <a:schemeClr val="accent1">
                <a:alpha val="0"/>
              </a:schemeClr>
            </a:glow>
            <a:outerShdw blurRad="50800" dist="50800" dir="5400000" sx="101000" sy="101000" algn="ctr" rotWithShape="0">
              <a:srgbClr val="000000">
                <a:alpha val="84000"/>
              </a:srgbClr>
            </a:outerShdw>
            <a:reflection stA="0" endPos="6500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i="1" dirty="0" smtClean="0"/>
              <a:t>“Es la entrega un sistema web amigable e intuitivo para el uso de la comunidad de vecinos, buscando vender productos de jardinería y generar donaciones a la fundación cooperativa "</a:t>
            </a:r>
            <a:r>
              <a:rPr lang="es-ES" sz="2000" i="1" dirty="0" err="1" smtClean="0"/>
              <a:t>VirtualMarket</a:t>
            </a:r>
            <a:r>
              <a:rPr lang="es-ES" sz="2000" i="1" dirty="0" smtClean="0"/>
              <a:t>" que es sin fines de lucro”.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8769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upo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ctángulo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pic>
          <p:nvPicPr>
            <p:cNvPr id="207" name="Imagen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900" y="2513993"/>
            <a:ext cx="3534156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 smtClean="0"/>
              <a:t>IMPLEMENTOS del producto desarrollado.</a:t>
            </a:r>
            <a:endParaRPr lang="es-ES" sz="3200" dirty="0"/>
          </a:p>
        </p:txBody>
      </p:sp>
      <p:pic>
        <p:nvPicPr>
          <p:cNvPr id="10" name="Marcador de posición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107157" y="31992"/>
            <a:ext cx="7558541" cy="6848475"/>
          </a:xfrm>
          <a:prstGeom prst="rect">
            <a:avLst/>
          </a:prstGeom>
        </p:spPr>
      </p:pic>
      <p:grpSp>
        <p:nvGrpSpPr>
          <p:cNvPr id="209" name="Grupo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ctángulo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orma libre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ctángulo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orma libre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orma libre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orma libre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orma libre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orma libre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orma libre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orma libre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orma libre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ángulo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orma libre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orma libre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orma libre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orma libre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orma libre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orma libre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orma libre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orma libre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orma libre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orma libre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orma libre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ángulo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orma libre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orma libre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orma libre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orma libre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orma libre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orma libre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orma libre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orma libre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orma libre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orma libre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orma libre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orma libre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orma libre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Marcador de posición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727517"/>
              </p:ext>
            </p:extLst>
          </p:nvPr>
        </p:nvGraphicFramePr>
        <p:xfrm>
          <a:off x="923610" y="1153525"/>
          <a:ext cx="6448879" cy="475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upo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ctángulo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pic>
          <p:nvPicPr>
            <p:cNvPr id="207" name="Imagen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Marcador de posición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107157" y="31992"/>
            <a:ext cx="7558541" cy="6848475"/>
          </a:xfrm>
          <a:prstGeom prst="rect">
            <a:avLst/>
          </a:prstGeom>
        </p:spPr>
      </p:pic>
      <p:grpSp>
        <p:nvGrpSpPr>
          <p:cNvPr id="209" name="Grupo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ctángulo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orma libre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ctángulo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orma libre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orma libre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orma libre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orma libre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orma libre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orma libre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orma libre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orma libre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ángulo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orma libre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orma libre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orma libre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orma libre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orma libre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orma libre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orma libre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orma libre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orma libre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orma libre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orma libre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ángulo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orma libre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orma libre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orma libre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orma libre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orma libre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orma libre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orma libre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orma libre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orma libre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orma libre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orma libre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orma libre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orma libre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Marcador de posición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765788"/>
              </p:ext>
            </p:extLst>
          </p:nvPr>
        </p:nvGraphicFramePr>
        <p:xfrm>
          <a:off x="119063" y="1282700"/>
          <a:ext cx="7392080" cy="475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7900" y="2513993"/>
            <a:ext cx="3534156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 smtClean="0"/>
              <a:t>características del producto desarrollado.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8365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0" y="0"/>
            <a:ext cx="12197597" cy="6848475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140923" y="64614"/>
            <a:ext cx="4545877" cy="1122335"/>
          </a:xfrm>
        </p:spPr>
        <p:txBody>
          <a:bodyPr/>
          <a:lstStyle/>
          <a:p>
            <a:pPr algn="ctr"/>
            <a:r>
              <a:rPr lang="es-ES" b="1" u="sng" dirty="0" smtClean="0"/>
              <a:t>Implementación</a:t>
            </a:r>
            <a:endParaRPr lang="en-US" b="1" u="sng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937262" y="1186949"/>
            <a:ext cx="3542488" cy="137389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u="sng" dirty="0" smtClean="0"/>
              <a:t>Log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Registrarse.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Ingresar usuario y contraseña.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Recuperar Contraseña.</a:t>
            </a:r>
          </a:p>
          <a:p>
            <a:endParaRPr lang="en-US" sz="2400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7672797" y="1393356"/>
            <a:ext cx="3589013" cy="138327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u="sng" dirty="0" smtClean="0"/>
              <a:t>Ver producto.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Ver detalle de Producto.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Ver Productos por Categoría.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Ver total de Productos.</a:t>
            </a:r>
          </a:p>
          <a:p>
            <a:endParaRPr lang="en-US" sz="1600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7576456" y="4173798"/>
            <a:ext cx="3781697" cy="239682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u="sng" dirty="0" smtClean="0"/>
              <a:t>Ver Carro de Compra.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Agregar productos al Carro de compra.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Ver listado de productos agregados al carro de compra.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Ver detalle de producto.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Eliminar Producto del Carro de Compra.</a:t>
            </a:r>
          </a:p>
          <a:p>
            <a:endParaRPr lang="en-US" sz="1600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1031962" y="3332819"/>
            <a:ext cx="3447788" cy="89914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u="sng" dirty="0" smtClean="0"/>
              <a:t>Donar.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Ingresar monto a donar.</a:t>
            </a:r>
          </a:p>
          <a:p>
            <a:endParaRPr lang="es-ES" sz="1600" dirty="0" smtClean="0"/>
          </a:p>
          <a:p>
            <a:endParaRPr lang="en-US" sz="2000" b="1" u="sng" dirty="0"/>
          </a:p>
        </p:txBody>
      </p:sp>
      <p:sp>
        <p:nvSpPr>
          <p:cNvPr id="8" name="Rectángulo redondeado 7"/>
          <p:cNvSpPr/>
          <p:nvPr/>
        </p:nvSpPr>
        <p:spPr>
          <a:xfrm>
            <a:off x="5259433" y="2887278"/>
            <a:ext cx="1907177" cy="14010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FrontEnd</a:t>
            </a:r>
            <a:endParaRPr lang="en-US" sz="2400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1031962" y="5090647"/>
            <a:ext cx="3447788" cy="104889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u="sng" dirty="0" smtClean="0"/>
              <a:t>Pagar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Realizar pago de los productos agregados al carro de compras.</a:t>
            </a:r>
          </a:p>
          <a:p>
            <a:endParaRPr lang="es-ES" sz="1600" dirty="0" smtClean="0"/>
          </a:p>
          <a:p>
            <a:endParaRPr lang="en-US" sz="2000" b="1" u="sng" dirty="0"/>
          </a:p>
        </p:txBody>
      </p:sp>
      <p:cxnSp>
        <p:nvCxnSpPr>
          <p:cNvPr id="24" name="Conector angular 23"/>
          <p:cNvCxnSpPr/>
          <p:nvPr/>
        </p:nvCxnSpPr>
        <p:spPr>
          <a:xfrm rot="10800000">
            <a:off x="4479751" y="1873896"/>
            <a:ext cx="1596523" cy="1013385"/>
          </a:xfrm>
          <a:prstGeom prst="bentConnector3">
            <a:avLst>
              <a:gd name="adj1" fmla="val 15635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angular 29"/>
          <p:cNvCxnSpPr/>
          <p:nvPr/>
        </p:nvCxnSpPr>
        <p:spPr>
          <a:xfrm flipV="1">
            <a:off x="6570617" y="1873895"/>
            <a:ext cx="1102180" cy="1013384"/>
          </a:xfrm>
          <a:prstGeom prst="bentConnector3">
            <a:avLst>
              <a:gd name="adj1" fmla="val -8074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/>
          <p:cNvCxnSpPr/>
          <p:nvPr/>
        </p:nvCxnSpPr>
        <p:spPr>
          <a:xfrm>
            <a:off x="6492324" y="4288363"/>
            <a:ext cx="1084132" cy="1083845"/>
          </a:xfrm>
          <a:prstGeom prst="bentConnector3">
            <a:avLst>
              <a:gd name="adj1" fmla="val 328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/>
          <p:cNvCxnSpPr/>
          <p:nvPr/>
        </p:nvCxnSpPr>
        <p:spPr>
          <a:xfrm rot="10800000" flipV="1">
            <a:off x="4479750" y="4288361"/>
            <a:ext cx="1596524" cy="1326733"/>
          </a:xfrm>
          <a:prstGeom prst="bentConnector3">
            <a:avLst>
              <a:gd name="adj1" fmla="val 1123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>
            <a:endCxn id="19" idx="3"/>
          </p:cNvCxnSpPr>
          <p:nvPr/>
        </p:nvCxnSpPr>
        <p:spPr>
          <a:xfrm flipH="1">
            <a:off x="4479750" y="3782391"/>
            <a:ext cx="779683" cy="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0" y="0"/>
            <a:ext cx="12197597" cy="6848475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140923" y="64614"/>
            <a:ext cx="4545877" cy="1122335"/>
          </a:xfrm>
        </p:spPr>
        <p:txBody>
          <a:bodyPr/>
          <a:lstStyle/>
          <a:p>
            <a:pPr algn="ctr"/>
            <a:r>
              <a:rPr lang="es-ES" b="1" u="sng" dirty="0" smtClean="0"/>
              <a:t>Implementación</a:t>
            </a:r>
            <a:endParaRPr lang="en-US" b="1" u="sng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7672797" y="914401"/>
            <a:ext cx="4320729" cy="254118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u="sng" dirty="0" err="1" smtClean="0"/>
              <a:t>Rest_Auth</a:t>
            </a:r>
            <a:r>
              <a:rPr lang="es-ES" sz="2000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Implementación del modelo de Usuario.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Implementación en </a:t>
            </a:r>
            <a:r>
              <a:rPr lang="es-ES" sz="1600" dirty="0" err="1" smtClean="0"/>
              <a:t>views</a:t>
            </a:r>
            <a:r>
              <a:rPr lang="es-ES" sz="1600" dirty="0" smtClean="0"/>
              <a:t> 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Registro de usuario y creación de </a:t>
            </a:r>
            <a:r>
              <a:rPr lang="es-ES" sz="1600" dirty="0" err="1" smtClean="0"/>
              <a:t>Token</a:t>
            </a:r>
            <a:r>
              <a:rPr lang="es-ES" sz="16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Inicio de sesión y cambio de contraseña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Implementación de </a:t>
            </a:r>
            <a:r>
              <a:rPr lang="es-ES" sz="1600" dirty="0" err="1" smtClean="0"/>
              <a:t>serializer</a:t>
            </a:r>
            <a:r>
              <a:rPr lang="es-ES" sz="1600" dirty="0" smtClean="0"/>
              <a:t> para el modelo de Usuario.</a:t>
            </a:r>
          </a:p>
          <a:p>
            <a:endParaRPr lang="en-US" sz="1600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7576456" y="3782391"/>
            <a:ext cx="4417070" cy="27882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u="sng" dirty="0" err="1" smtClean="0"/>
              <a:t>Rest_Producto</a:t>
            </a:r>
            <a:r>
              <a:rPr lang="es-ES" sz="2000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Implementación de los modelos Categoría, Producto, Promoción y Promoción-Producto.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Implementación en </a:t>
            </a:r>
            <a:r>
              <a:rPr lang="es-ES" sz="1600" dirty="0" err="1" smtClean="0"/>
              <a:t>views</a:t>
            </a:r>
            <a:r>
              <a:rPr lang="es-ES" sz="1600" dirty="0" smtClean="0"/>
              <a:t> 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CRUD Producto;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CRUD Categoría;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CRUD Promoción.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Implementación de </a:t>
            </a:r>
            <a:r>
              <a:rPr lang="es-ES" sz="1600" dirty="0" err="1"/>
              <a:t>serializer</a:t>
            </a:r>
            <a:r>
              <a:rPr lang="es-ES" sz="1600" dirty="0"/>
              <a:t> para </a:t>
            </a:r>
            <a:r>
              <a:rPr lang="es-ES" sz="1600" dirty="0" smtClean="0"/>
              <a:t>los modelos de </a:t>
            </a:r>
            <a:r>
              <a:rPr lang="es-ES" sz="1600" dirty="0"/>
              <a:t>Categoría, Producto, Promoción y </a:t>
            </a:r>
            <a:r>
              <a:rPr lang="es-ES" sz="1600" dirty="0" err="1" smtClean="0"/>
              <a:t>PromociónProducto</a:t>
            </a:r>
            <a:r>
              <a:rPr lang="es-E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endParaRPr lang="en-US" sz="1600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372140" y="1293989"/>
            <a:ext cx="4091691" cy="104889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u="sng" dirty="0" err="1" smtClean="0"/>
              <a:t>SuperAdmin</a:t>
            </a:r>
            <a:r>
              <a:rPr lang="es-ES" sz="2000" b="1" u="sng" dirty="0" smtClean="0"/>
              <a:t>.</a:t>
            </a:r>
            <a:endParaRPr lang="es-ES" sz="2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Implementación de mantenedor para uso del administrador.</a:t>
            </a:r>
          </a:p>
          <a:p>
            <a:endParaRPr lang="es-ES" sz="1600" dirty="0" smtClean="0"/>
          </a:p>
          <a:p>
            <a:endParaRPr lang="en-US" sz="2000" b="1" u="sng" dirty="0"/>
          </a:p>
        </p:txBody>
      </p:sp>
      <p:sp>
        <p:nvSpPr>
          <p:cNvPr id="8" name="Rectángulo redondeado 7"/>
          <p:cNvSpPr/>
          <p:nvPr/>
        </p:nvSpPr>
        <p:spPr>
          <a:xfrm>
            <a:off x="5259433" y="2887278"/>
            <a:ext cx="1907177" cy="140108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BackEnd</a:t>
            </a:r>
            <a:endParaRPr lang="en-US" sz="2400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372140" y="3636874"/>
            <a:ext cx="4107610" cy="278822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2000" b="1" u="sng" dirty="0" err="1" smtClean="0"/>
              <a:t>Rest_Venta</a:t>
            </a:r>
            <a:r>
              <a:rPr lang="es-ES" sz="2000" b="1" u="sng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Implementación de los modelos </a:t>
            </a:r>
            <a:r>
              <a:rPr lang="es-ES" sz="1600" dirty="0" err="1" smtClean="0"/>
              <a:t>EstadoVenta</a:t>
            </a:r>
            <a:r>
              <a:rPr lang="es-ES" sz="1600" dirty="0" smtClean="0"/>
              <a:t>, Venta, y </a:t>
            </a:r>
            <a:r>
              <a:rPr lang="es-ES" sz="1600" dirty="0" err="1" smtClean="0"/>
              <a:t>DetalleVenta</a:t>
            </a:r>
            <a:r>
              <a:rPr lang="es-ES" sz="1600" dirty="0" smtClean="0"/>
              <a:t>.</a:t>
            </a: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Implementación en </a:t>
            </a:r>
            <a:r>
              <a:rPr lang="es-ES" sz="1600" dirty="0" err="1"/>
              <a:t>views</a:t>
            </a:r>
            <a:r>
              <a:rPr lang="es-ES" sz="1600" dirty="0"/>
              <a:t> 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CRUD </a:t>
            </a:r>
            <a:r>
              <a:rPr lang="es-ES" sz="1600" dirty="0" err="1" smtClean="0"/>
              <a:t>EstadoVenta</a:t>
            </a:r>
            <a:r>
              <a:rPr lang="es-ES" sz="1600" dirty="0" smtClean="0"/>
              <a:t>;</a:t>
            </a:r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CRUD </a:t>
            </a:r>
            <a:r>
              <a:rPr lang="es-ES" sz="1600" dirty="0" smtClean="0"/>
              <a:t>Venta;</a:t>
            </a:r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CRUD </a:t>
            </a:r>
            <a:r>
              <a:rPr lang="es-ES" sz="1600" dirty="0" err="1" smtClean="0"/>
              <a:t>DetalleVenta</a:t>
            </a:r>
            <a:r>
              <a:rPr lang="es-ES" sz="1600" dirty="0" smtClean="0"/>
              <a:t>.</a:t>
            </a: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Implementación de </a:t>
            </a:r>
            <a:r>
              <a:rPr lang="es-ES" sz="1600" dirty="0" err="1"/>
              <a:t>serializer</a:t>
            </a:r>
            <a:r>
              <a:rPr lang="es-ES" sz="1600" dirty="0"/>
              <a:t> para los modelos de </a:t>
            </a:r>
            <a:r>
              <a:rPr lang="es-ES" sz="1600" dirty="0" err="1"/>
              <a:t>EstadoVenta</a:t>
            </a:r>
            <a:r>
              <a:rPr lang="es-ES" sz="1600" dirty="0"/>
              <a:t>, Venta, y </a:t>
            </a:r>
            <a:r>
              <a:rPr lang="es-ES" sz="1600" dirty="0" err="1"/>
              <a:t>DetalleVenta</a:t>
            </a:r>
            <a:r>
              <a:rPr lang="es-ES" sz="1600" dirty="0"/>
              <a:t>.</a:t>
            </a:r>
          </a:p>
          <a:p>
            <a:endParaRPr lang="es-ES" sz="1600" dirty="0" smtClean="0"/>
          </a:p>
          <a:p>
            <a:endParaRPr lang="en-US" sz="2000" b="1" u="sng" dirty="0"/>
          </a:p>
        </p:txBody>
      </p:sp>
      <p:cxnSp>
        <p:nvCxnSpPr>
          <p:cNvPr id="24" name="Conector angular 23"/>
          <p:cNvCxnSpPr/>
          <p:nvPr/>
        </p:nvCxnSpPr>
        <p:spPr>
          <a:xfrm rot="10800000">
            <a:off x="4479751" y="1873896"/>
            <a:ext cx="1596523" cy="1013385"/>
          </a:xfrm>
          <a:prstGeom prst="bentConnector3">
            <a:avLst>
              <a:gd name="adj1" fmla="val 15635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angular 29"/>
          <p:cNvCxnSpPr/>
          <p:nvPr/>
        </p:nvCxnSpPr>
        <p:spPr>
          <a:xfrm flipV="1">
            <a:off x="6570617" y="1873895"/>
            <a:ext cx="1102180" cy="1013384"/>
          </a:xfrm>
          <a:prstGeom prst="bentConnector3">
            <a:avLst>
              <a:gd name="adj1" fmla="val -8074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/>
          <p:cNvCxnSpPr/>
          <p:nvPr/>
        </p:nvCxnSpPr>
        <p:spPr>
          <a:xfrm>
            <a:off x="6492324" y="4288363"/>
            <a:ext cx="1084132" cy="1083845"/>
          </a:xfrm>
          <a:prstGeom prst="bentConnector3">
            <a:avLst>
              <a:gd name="adj1" fmla="val 328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r 40"/>
          <p:cNvCxnSpPr/>
          <p:nvPr/>
        </p:nvCxnSpPr>
        <p:spPr>
          <a:xfrm rot="10800000" flipV="1">
            <a:off x="4479750" y="4288361"/>
            <a:ext cx="1596524" cy="1326733"/>
          </a:xfrm>
          <a:prstGeom prst="bentConnector3">
            <a:avLst>
              <a:gd name="adj1" fmla="val 1123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0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es-ES" sz="3300" dirty="0">
                <a:solidFill>
                  <a:srgbClr val="FFFFFF"/>
                </a:solidFill>
              </a:rPr>
              <a:t>Distribución</a:t>
            </a:r>
          </a:p>
        </p:txBody>
      </p:sp>
      <p:pic>
        <p:nvPicPr>
          <p:cNvPr id="4" name="Flujo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330" y="118010"/>
            <a:ext cx="10903241" cy="6133416"/>
          </a:xfrm>
        </p:spPr>
      </p:pic>
    </p:spTree>
    <p:extLst>
      <p:ext uri="{BB962C8B-B14F-4D97-AF65-F5344CB8AC3E}">
        <p14:creationId xmlns:p14="http://schemas.microsoft.com/office/powerpoint/2010/main" val="7414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es-ES" dirty="0" smtClean="0"/>
              <a:t>Consideraciones finales.</a:t>
            </a:r>
            <a:r>
              <a:rPr lang="es-ES" dirty="0"/>
              <a:t>	</a:t>
            </a:r>
          </a:p>
        </p:txBody>
      </p:sp>
      <p:pic>
        <p:nvPicPr>
          <p:cNvPr id="6" name="Marcador de posición de imagen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/>
            <a:r>
              <a:rPr lang="es-ES" sz="2400" dirty="0"/>
              <a:t>https://github.com/jorsandoval/ET121_3B_PGY3121</a:t>
            </a: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9F5BB-97DB-4160-B47A-8FCEBC4F46E5}">
  <ds:schemaRefs>
    <ds:schemaRef ds:uri="71af3243-3dd4-4a8d-8c0d-dd76da1f02a5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moderno</Template>
  <TotalTime>0</TotalTime>
  <Words>463</Words>
  <Application>Microsoft Office PowerPoint</Application>
  <PresentationFormat>Panorámica</PresentationFormat>
  <Paragraphs>87</Paragraphs>
  <Slides>9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Circuito</vt:lpstr>
      <vt:lpstr>Presentación de PowerPoint</vt:lpstr>
      <vt:lpstr>Presentación del proyecto</vt:lpstr>
      <vt:lpstr>Solución propuesta</vt:lpstr>
      <vt:lpstr>IMPLEMENTOS del producto desarrollado.</vt:lpstr>
      <vt:lpstr>características del producto desarrollado.</vt:lpstr>
      <vt:lpstr>Implementación</vt:lpstr>
      <vt:lpstr>Implementación</vt:lpstr>
      <vt:lpstr>Distribución</vt:lpstr>
      <vt:lpstr>Consideraciones finales.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2022-07-14T03:12:54Z</dcterms:created>
  <dcterms:modified xsi:type="dcterms:W3CDTF">2022-07-14T18:58:12Z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